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77" r:id="rId2"/>
    <p:sldId id="388" r:id="rId3"/>
    <p:sldId id="397" r:id="rId4"/>
    <p:sldId id="386" r:id="rId5"/>
    <p:sldId id="387" r:id="rId6"/>
    <p:sldId id="389" r:id="rId7"/>
    <p:sldId id="398" r:id="rId8"/>
    <p:sldId id="390" r:id="rId9"/>
    <p:sldId id="383" r:id="rId10"/>
    <p:sldId id="392" r:id="rId11"/>
    <p:sldId id="384" r:id="rId12"/>
    <p:sldId id="308" r:id="rId13"/>
    <p:sldId id="309" r:id="rId14"/>
    <p:sldId id="399" r:id="rId15"/>
    <p:sldId id="310" r:id="rId16"/>
    <p:sldId id="362" r:id="rId17"/>
    <p:sldId id="280" r:id="rId18"/>
    <p:sldId id="293" r:id="rId19"/>
    <p:sldId id="320" r:id="rId20"/>
    <p:sldId id="400" r:id="rId21"/>
    <p:sldId id="292" r:id="rId2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  <a:srgbClr val="336600"/>
    <a:srgbClr val="006600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4575" autoAdjust="0"/>
  </p:normalViewPr>
  <p:slideViewPr>
    <p:cSldViewPr>
      <p:cViewPr>
        <p:scale>
          <a:sx n="66" d="100"/>
          <a:sy n="66" d="100"/>
        </p:scale>
        <p:origin x="-244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F6DB12-9FEB-4BB1-9BC1-0C0581542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7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9F2C83-2978-4814-AD9E-ADEE3EBF6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74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35E537AF-561A-462C-8070-0B0D6837D62B}" type="slidenum">
              <a:rPr lang="en-US" smtClean="0"/>
              <a:pPr defTabSz="938213">
                <a:defRPr/>
              </a:pPr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092">
              <a:defRPr/>
            </a:pPr>
            <a:fld id="{916CC45B-CACB-4179-9FE5-15C3EA65769C}" type="slidenum">
              <a:rPr lang="en-US" smtClean="0"/>
              <a:pPr defTabSz="938092"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092">
              <a:defRPr/>
            </a:pPr>
            <a:fld id="{45B996E6-2176-4308-9070-A7E602FAEB14}" type="slidenum">
              <a:rPr lang="en-US" smtClean="0"/>
              <a:pPr defTabSz="938092"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092">
              <a:defRPr/>
            </a:pPr>
            <a:fld id="{0F7C81BC-8065-433C-9567-B8B28CF2751E}" type="slidenum">
              <a:rPr lang="en-US" smtClean="0"/>
              <a:pPr defTabSz="938092"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67EB552F-F0CF-46E2-876B-29BF812261D2}" type="slidenum">
              <a:rPr lang="en-US" smtClean="0"/>
              <a:pPr defTabSz="938213">
                <a:defRPr/>
              </a:pPr>
              <a:t>17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E929DED9-EABD-478F-8CD3-2B4F8F86479B}" type="slidenum">
              <a:rPr lang="en-US" smtClean="0"/>
              <a:pPr defTabSz="938213"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722765B0-26E7-484A-916C-AC6E81BDD51B}" type="slidenum">
              <a:rPr lang="en-US" smtClean="0"/>
              <a:pPr defTabSz="938213"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7D9-6465-4290-8B40-1670490D6372}" type="datetimeFigureOut">
              <a:rPr lang="en-US"/>
              <a:pPr>
                <a:defRPr/>
              </a:pPr>
              <a:t>11/4/11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E44F-B6ED-48E0-ADC3-2EAB88EB2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E330-5EB8-431F-91C5-5511317B4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10AA-15FC-464F-BDAF-75FB53E89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57B2-FB50-4985-8572-CE86924D0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CCE9-20C5-4D3C-B998-483BE949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4E77-A48F-475D-BDFC-1C824B1CE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26EC-EBE4-460C-A7A9-2679C29ED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CD90-1615-4FA7-B258-89D625E28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A7F1-9CD7-45B3-91E9-5611C7F58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D1B1-F42C-4CB2-9839-5E2C32B5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5C1-298B-4164-BD9E-26D353A58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28A0-6424-44F1-99E9-DF01E5D61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BAF301-9002-4D31-B921-B3AD01B9B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8" r:id="rId2"/>
    <p:sldLayoutId id="214748378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ght-pierce.com/default.asp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4.png"/><Relationship Id="rId6" Type="http://schemas.openxmlformats.org/officeDocument/2006/relationships/image" Target="../media/image3.jpeg"/><Relationship Id="rId7" Type="http://schemas.openxmlformats.org/officeDocument/2006/relationships/image" Target="../media/image21.png"/><Relationship Id="rId8" Type="http://schemas.openxmlformats.org/officeDocument/2006/relationships/hyperlink" Target="http://www.epa.gov/" TargetMode="External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772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00"/>
                </a:solidFill>
                <a:latin typeface="Candara" pitchFamily="34" charset="0"/>
              </a:rPr>
              <a:t>Brunswick Renewable </a:t>
            </a:r>
            <a:r>
              <a:rPr lang="en-US" sz="4400" dirty="0">
                <a:solidFill>
                  <a:srgbClr val="000000"/>
                </a:solidFill>
                <a:latin typeface="Candara" pitchFamily="34" charset="0"/>
              </a:rPr>
              <a:t>Energy Center </a:t>
            </a:r>
          </a:p>
        </p:txBody>
      </p:sp>
      <p:pic>
        <p:nvPicPr>
          <p:cNvPr id="5123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959" y="3276600"/>
            <a:ext cx="1701641" cy="97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12" y="3386423"/>
            <a:ext cx="4123182" cy="7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4881265"/>
            <a:ext cx="8077200" cy="6858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all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November 3, 2011</a:t>
            </a:r>
            <a:endParaRPr lang="en-US" cap="all" dirty="0">
              <a:ln w="6350"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875"/>
            <a:ext cx="8229600" cy="4708525"/>
          </a:xfrm>
        </p:spPr>
        <p:txBody>
          <a:bodyPr/>
          <a:lstStyle/>
          <a:p>
            <a:pPr marL="115888" indent="20638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Key components of MRRA’s redevelopment plan and business attraction efforts include:</a:t>
            </a:r>
          </a:p>
          <a:p>
            <a:pPr marL="115888" indent="20638"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Southern Maine Community College (SMCC)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Campus and associated Maine Advanced Technology Center (MATC) </a:t>
            </a:r>
          </a:p>
          <a:p>
            <a:pPr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Brunswick Renewable Energy Center (REC)</a:t>
            </a:r>
            <a:endParaRPr lang="en-US" dirty="0"/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620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</a:rPr>
              <a:t>Southern Maine Community College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</a:rPr>
              <a:t>Maine Advanced Technology Center (MATC)</a:t>
            </a:r>
            <a:endParaRPr lang="en-US" sz="2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68325" indent="-22225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Dedicated labs, classroom space, and application shops for manufacturing and composites training</a:t>
            </a:r>
          </a:p>
          <a:p>
            <a:pPr marL="568325" indent="-22225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Will train workers in skills required to succeed in high-growth, high-demand industries:</a:t>
            </a:r>
          </a:p>
          <a:p>
            <a:pPr marL="568325" indent="-222250">
              <a:buClrTx/>
              <a:buNone/>
            </a:pPr>
            <a:endParaRPr lang="en-US" sz="8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798513" lvl="1" indent="-174625">
              <a:buClrTx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Advanced Manufacturing</a:t>
            </a:r>
          </a:p>
          <a:p>
            <a:pPr marL="798513" lvl="1" indent="-174625">
              <a:buClrTx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Composites Training</a:t>
            </a:r>
          </a:p>
          <a:p>
            <a:pPr marL="971550" indent="0">
              <a:buClrTx/>
              <a:buNone/>
            </a:pPr>
            <a:endParaRPr lang="en-US" sz="8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68325" indent="-22225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MATC will drive the advancement of the manufacturing industry, and make Maine and Brunswick Landing an attractive place for companies looking to expand or relocate</a:t>
            </a:r>
            <a:endParaRPr lang="en-US" sz="24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10" name="Picture 9" descr="MATC log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828800"/>
            <a:ext cx="1428750" cy="1714500"/>
          </a:xfrm>
          <a:prstGeom prst="rect">
            <a:avLst/>
          </a:prstGeom>
        </p:spPr>
      </p:pic>
      <p:pic>
        <p:nvPicPr>
          <p:cNvPr id="7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1" name="Picture 10" descr="SMCC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219200"/>
            <a:ext cx="2362200" cy="1118110"/>
          </a:xfrm>
          <a:prstGeom prst="rect">
            <a:avLst/>
          </a:prstGeom>
        </p:spPr>
      </p:pic>
      <p:pic>
        <p:nvPicPr>
          <p:cNvPr id="12" name="Picture 11" descr="UMaine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733800"/>
            <a:ext cx="2514600" cy="67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848600" cy="4449763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 part of the overall redevelopment strategy in the Reuse Master Plan, MRRA is:</a:t>
            </a:r>
          </a:p>
          <a:p>
            <a:pPr marL="0" indent="0">
              <a:buClr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65138" indent="-465138"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Pursuing development of a renewable energy center (REC) at Brunswick Landing (NASB) </a:t>
            </a:r>
          </a:p>
          <a:p>
            <a:pPr marL="465138" indent="-465138">
              <a:buClrTx/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65138" indent="-465138"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Focusing on green industries - industries that have potential to put Brunswick Landing at  epicenter of emerging alternative energy market</a:t>
            </a:r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1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1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648200"/>
          </a:xfrm>
        </p:spPr>
        <p:txBody>
          <a:bodyPr>
            <a:normAutofit/>
          </a:bodyPr>
          <a:lstStyle/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Maine is already building strong base of renewable energy businesses</a:t>
            </a: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The creation of a Renewable Energy Center at Brunswick Landing provides an opportunity to:</a:t>
            </a: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Establish and grow a new technology cluster in Maine around renewable energy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Develop and deploy lower cost , “green” energy sources for the property (competitive advantage) on our own “smart”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microgrid</a:t>
            </a:r>
            <a:endParaRPr lang="en-US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8195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</a:t>
            </a:r>
            <a:r>
              <a:rPr lang="en-US" sz="31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1269" name="Picture 122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447800"/>
            <a:ext cx="6938963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The Renewable Energy Center at Brunswick Landing is envisioned to be: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06400" indent="-4064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Center of Excellence for alternative energy research, development and demonstration </a:t>
            </a:r>
          </a:p>
          <a:p>
            <a:pPr marL="406400" indent="-406400">
              <a:buClrTx/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346075" indent="-346075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World-renowned living laboratory for integrated R&amp;D, manufacturing, and operation of  “next generation” green energy technologies</a:t>
            </a:r>
          </a:p>
          <a:p>
            <a:endParaRPr lang="en-US" dirty="0"/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2275"/>
            <a:ext cx="8153400" cy="4708525"/>
          </a:xfrm>
        </p:spPr>
        <p:txBody>
          <a:bodyPr>
            <a:normAutofit fontScale="92500"/>
          </a:bodyPr>
          <a:lstStyle/>
          <a:p>
            <a:pPr marL="406400" indent="-4064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Feasibility Study for development of the BREC has been funded by grants from the Economic Development Administration and the Maine Technology Institute and funding from EPA (Task 2)</a:t>
            </a:r>
          </a:p>
          <a:p>
            <a:pPr marL="406400" indent="-4064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9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06400" indent="-4064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Study consists of five phases: </a:t>
            </a:r>
          </a:p>
          <a:p>
            <a:pPr marL="914400" indent="-347663" eaLnBrk="1" fontAlgn="auto" hangingPunct="1">
              <a:spcAft>
                <a:spcPts val="0"/>
              </a:spcAft>
              <a:buClrTx/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Infrastructure and Site Analysis</a:t>
            </a:r>
          </a:p>
          <a:p>
            <a:pPr marL="914400" indent="-347663" eaLnBrk="1" fontAlgn="auto" hangingPunct="1">
              <a:spcAft>
                <a:spcPts val="0"/>
              </a:spcAft>
              <a:buClrTx/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Renewable Generation Opportunities</a:t>
            </a:r>
          </a:p>
          <a:p>
            <a:pPr marL="914400" indent="-347663" eaLnBrk="1" fontAlgn="auto" hangingPunct="1">
              <a:spcAft>
                <a:spcPts val="0"/>
              </a:spcAft>
              <a:buClrTx/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Identification of Technology Partners</a:t>
            </a:r>
          </a:p>
          <a:p>
            <a:pPr marL="914400" indent="-347663" eaLnBrk="1" fontAlgn="auto" hangingPunct="1">
              <a:spcAft>
                <a:spcPts val="0"/>
              </a:spcAft>
              <a:buClrTx/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Operational Management Needs and Next Steps</a:t>
            </a:r>
          </a:p>
          <a:p>
            <a:pPr marL="914400" indent="-347663" eaLnBrk="1" fontAlgn="auto" hangingPunct="1">
              <a:spcAft>
                <a:spcPts val="0"/>
              </a:spcAft>
              <a:buClrTx/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Implementation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latin typeface="Candara" pitchFamily="34" charset="0"/>
            </a:endParaRPr>
          </a:p>
        </p:txBody>
      </p:sp>
      <p:pic>
        <p:nvPicPr>
          <p:cNvPr id="12291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</a:t>
            </a:r>
            <a:r>
              <a:rPr lang="en-US" sz="31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Feasibility Assessment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239000" cy="4525963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300" b="1" dirty="0" smtClean="0">
                <a:solidFill>
                  <a:srgbClr val="000000"/>
                </a:solidFill>
                <a:latin typeface="Candara" pitchFamily="34" charset="0"/>
              </a:rPr>
              <a:t>Task 1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3300" b="1" dirty="0" smtClean="0">
              <a:solidFill>
                <a:srgbClr val="000000"/>
              </a:solidFill>
              <a:latin typeface="Tempus Sans ITC" pitchFamily="82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300" b="1" dirty="0" smtClean="0">
                <a:solidFill>
                  <a:srgbClr val="000000"/>
                </a:solidFill>
                <a:latin typeface="Candara" pitchFamily="34" charset="0"/>
              </a:rPr>
              <a:t>Task 2</a:t>
            </a:r>
            <a:r>
              <a:rPr lang="en-US" sz="3300" b="1" dirty="0" smtClean="0">
                <a:solidFill>
                  <a:srgbClr val="000000"/>
                </a:solidFill>
                <a:latin typeface="Tempus Sans ITC" pitchFamily="82" charset="0"/>
              </a:rPr>
              <a:t>		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3300" b="1" dirty="0" smtClean="0">
              <a:solidFill>
                <a:srgbClr val="000000"/>
              </a:solidFill>
              <a:latin typeface="Tempus Sans ITC" pitchFamily="82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300" b="1" dirty="0" smtClean="0">
                <a:solidFill>
                  <a:srgbClr val="000000"/>
                </a:solidFill>
                <a:latin typeface="Candara" pitchFamily="34" charset="0"/>
              </a:rPr>
              <a:t>Task 3 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3300" b="1" dirty="0" smtClean="0">
              <a:solidFill>
                <a:srgbClr val="000000"/>
              </a:solidFill>
              <a:latin typeface="Tempus Sans ITC" pitchFamily="82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300" b="1" dirty="0" smtClean="0">
                <a:solidFill>
                  <a:srgbClr val="000000"/>
                </a:solidFill>
                <a:latin typeface="Candara" pitchFamily="34" charset="0"/>
              </a:rPr>
              <a:t>Task 4 – E2Tech and Others</a:t>
            </a:r>
            <a:endParaRPr lang="en-US" sz="3300" b="1" dirty="0">
              <a:solidFill>
                <a:srgbClr val="000000"/>
              </a:solidFill>
              <a:latin typeface="Candara" pitchFamily="34" charset="0"/>
            </a:endParaRPr>
          </a:p>
          <a:p>
            <a:pPr marL="548640" indent="-411480" eaLnBrk="1" fontAlgn="auto" hangingPunct="1">
              <a:lnSpc>
                <a:spcPct val="50000"/>
              </a:lnSpc>
              <a:spcBef>
                <a:spcPct val="5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</a:t>
            </a:r>
          </a:p>
          <a:p>
            <a:pPr marL="548640" indent="-411480" eaLnBrk="1" fontAlgn="auto" hangingPunct="1">
              <a:lnSpc>
                <a:spcPct val="50000"/>
              </a:lnSpc>
              <a:spcBef>
                <a:spcPct val="5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</a:t>
            </a:r>
          </a:p>
          <a:p>
            <a:pPr marL="548640" indent="-411480" eaLnBrk="1" fontAlgn="auto" hangingPunct="1">
              <a:lnSpc>
                <a:spcPct val="50000"/>
              </a:lnSpc>
              <a:spcBef>
                <a:spcPct val="5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566738" indent="-392113" eaLnBrk="1" fontAlgn="auto" hangingPunct="1"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endParaRPr lang="en-US" b="1" dirty="0">
              <a:solidFill>
                <a:srgbClr val="000000"/>
              </a:solidFill>
              <a:latin typeface="Tempus Sans ITC" pitchFamily="82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13315" name="Picture 5" descr="Wright-Pier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752600"/>
            <a:ext cx="19526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Logo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Brunswick Landing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Strategic Study </a:t>
            </a: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Partners 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895600"/>
            <a:ext cx="4343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[logo] US EPA">
            <a:hlinkClick r:id="rId8" tooltip="United States Environmental Protection Agency home page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632075"/>
            <a:ext cx="1133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2te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3797416"/>
            <a:ext cx="2438095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200400"/>
          </a:xfrm>
        </p:spPr>
        <p:txBody>
          <a:bodyPr>
            <a:noAutofit/>
          </a:bodyPr>
          <a:lstStyle/>
          <a:p>
            <a:pPr marL="347663" indent="-347663" algn="ctr" eaLnBrk="1" fontAlgn="auto" hangingPunct="1">
              <a:spcAft>
                <a:spcPts val="0"/>
              </a:spcAft>
              <a:buClrTx/>
              <a:buSzPct val="75000"/>
              <a:buFont typeface="Wingdings 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andara" pitchFamily="34" charset="0"/>
                <a:cs typeface="MoolBoran" pitchFamily="34" charset="0"/>
              </a:rPr>
              <a:t>Status</a:t>
            </a:r>
          </a:p>
          <a:p>
            <a:pPr marL="347663" indent="-347663" algn="ctr" eaLnBrk="1" fontAlgn="auto" hangingPunct="1">
              <a:spcAft>
                <a:spcPts val="0"/>
              </a:spcAft>
              <a:buClrTx/>
              <a:buSzPct val="75000"/>
              <a:buFont typeface="Wingdings 2"/>
              <a:buNone/>
              <a:defRPr/>
            </a:pPr>
            <a:endParaRPr lang="en-US" sz="1200" b="1" dirty="0" smtClean="0">
              <a:solidFill>
                <a:srgbClr val="000000"/>
              </a:solidFill>
              <a:latin typeface="Candara" pitchFamily="34" charset="0"/>
              <a:cs typeface="MoolBoran" pitchFamily="34" charset="0"/>
            </a:endParaRPr>
          </a:p>
          <a:p>
            <a:pPr marL="347663" indent="-347663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MoolBoran" pitchFamily="34" charset="0"/>
              </a:rPr>
              <a:t>Wright-Pierce has completed Task 1</a:t>
            </a:r>
          </a:p>
          <a:p>
            <a:pPr marL="347663" indent="-347663" eaLnBrk="1" fontAlgn="auto" hangingPunct="1">
              <a:spcAft>
                <a:spcPts val="0"/>
              </a:spcAft>
              <a:buClrTx/>
              <a:buSzPct val="75000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MoolBoran" pitchFamily="34" charset="0"/>
            </a:endParaRPr>
          </a:p>
          <a:p>
            <a:pPr marL="347663" indent="-347663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MoolBoran" pitchFamily="34" charset="0"/>
              </a:rPr>
              <a:t>NREL has completed Task 2 </a:t>
            </a:r>
          </a:p>
          <a:p>
            <a:pPr marL="347663" indent="-347663" eaLnBrk="1" fontAlgn="auto" hangingPunct="1">
              <a:spcAft>
                <a:spcPts val="0"/>
              </a:spcAft>
              <a:buClrTx/>
              <a:buSzPct val="75000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MoolBoran" pitchFamily="34" charset="0"/>
            </a:endParaRPr>
          </a:p>
          <a:p>
            <a:pPr marL="347663" indent="-347663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MoolBoran" pitchFamily="34" charset="0"/>
              </a:rPr>
              <a:t>MRRA is now working with E2Tech on Task 3 and some Task 4 activities</a:t>
            </a:r>
          </a:p>
        </p:txBody>
      </p:sp>
      <p:pic>
        <p:nvPicPr>
          <p:cNvPr id="19498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Feasibility Assessment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733800"/>
          </a:xfrm>
        </p:spPr>
        <p:txBody>
          <a:bodyPr/>
          <a:lstStyle/>
          <a:p>
            <a:pPr>
              <a:buClrTx/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itchFamily="34" charset="0"/>
              </a:rPr>
              <a:t>Results to date are </a:t>
            </a:r>
            <a:r>
              <a:rPr lang="en-US" b="1" u="sng" dirty="0" smtClean="0">
                <a:solidFill>
                  <a:srgbClr val="000000"/>
                </a:solidFill>
                <a:latin typeface="Candara" pitchFamily="34" charset="0"/>
              </a:rPr>
              <a:t>extremely positive</a:t>
            </a:r>
          </a:p>
          <a:p>
            <a:pPr>
              <a:buClrTx/>
              <a:buNone/>
            </a:pPr>
            <a:endParaRPr lang="en-US" sz="1200" b="1" u="sng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Existing utility infrastructure will support development of Renewable Energy Center at Brunswick Landing</a:t>
            </a:r>
          </a:p>
          <a:p>
            <a:pPr>
              <a:buClrTx/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NREL has identified renewable energy generation technologies that can be cost effectively deployed in the near-term</a:t>
            </a:r>
            <a:endParaRPr lang="en-US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Next Steps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 marL="347663" indent="-211138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On August 22, 2005 the Federal Base Realignment and Closure (BRAC) Commission voted to close Naval Air Station Brunswick (NASB)</a:t>
            </a:r>
          </a:p>
          <a:p>
            <a:pPr marL="347663" indent="-211138"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347663" indent="-211138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NASB is a 3,200 acre property located in the </a:t>
            </a:r>
            <a:r>
              <a:rPr lang="en-US" sz="2400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 Region of Maine with state-of-the-art facilities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9" name="Content Placeholder 8" descr="Aerial Base 2008 for we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43400" y="1905000"/>
            <a:ext cx="4497185" cy="300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Fraunhofer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Center for Sustainability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“Build America” program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Exploring potential demonstration project for residential “deep energy retrofits”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Cleantech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Innovation New England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Development of clean tech corridor in Maine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i6 Green award to accelerate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cleantech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startups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Along with MTI, E2Tech, and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UMaine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; MRRA is part of collaborative put together by New England Clean Energy Foundation</a:t>
            </a:r>
            <a:endParaRPr lang="en-US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Other Related Activities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334000"/>
          </a:xfrm>
        </p:spPr>
        <p:txBody>
          <a:bodyPr>
            <a:normAutofit/>
          </a:bodyPr>
          <a:lstStyle/>
          <a:p>
            <a:pPr marL="58738" indent="-3175" eaLnBrk="1" fontAlgn="auto" hangingPunct="1">
              <a:spcAft>
                <a:spcPts val="0"/>
              </a:spcAft>
              <a:buClrTx/>
              <a:buSzPct val="75000"/>
              <a:buFont typeface="Wingdings 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The Brunswick Renewable Energy Center can:</a:t>
            </a: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Attract energy technology businesses in conjunction with 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n-site, 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alternatively-fueled energy production and “smart microgrid” distribution facilities </a:t>
            </a:r>
            <a:endParaRPr lang="en-US" sz="25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Provide dynamic power production and distribution infrastructure to allow “plug and play” of new technologies on a “smart” </a:t>
            </a:r>
            <a:r>
              <a:rPr lang="en-US" sz="2500" dirty="0" err="1" smtClean="0">
                <a:solidFill>
                  <a:srgbClr val="000000"/>
                </a:solidFill>
                <a:latin typeface="Candara" pitchFamily="34" charset="0"/>
              </a:rPr>
              <a:t>microgrid</a:t>
            </a:r>
            <a:endParaRPr lang="en-US" sz="25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Make Brunswick a national center for renewable energy technology </a:t>
            </a: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Create new and sustainable “green” job opportunities</a:t>
            </a: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Provide low-cost, green energy for business development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10243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32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Summary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962400" cy="3657600"/>
          </a:xfrm>
        </p:spPr>
        <p:txBody>
          <a:bodyPr/>
          <a:lstStyle/>
          <a:p>
            <a:pPr marL="347663" indent="-347663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World class aviation complex </a:t>
            </a:r>
          </a:p>
          <a:p>
            <a:pPr marL="347663" indent="-347663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Two 8,000 runways </a:t>
            </a:r>
          </a:p>
          <a:p>
            <a:pPr marL="347663" indent="-347663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Modern hangars and maintenance facilities</a:t>
            </a:r>
            <a:endParaRPr lang="en-US" sz="3200" dirty="0"/>
          </a:p>
        </p:txBody>
      </p:sp>
      <p:pic>
        <p:nvPicPr>
          <p:cNvPr id="7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0" name="Picture 9" descr="bnasaerial.jpg image by stevemi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334000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Brunswick Landing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(former NAS Brunswick)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ger-#6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2857500" cy="2103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00704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3413760" cy="20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447800"/>
            <a:ext cx="3657600" cy="212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" y="5055072"/>
            <a:ext cx="7543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Over 200 buildings totaling nearly 2 million square feet of commercial and industrial space (most less than 15 years old) </a:t>
            </a:r>
          </a:p>
        </p:txBody>
      </p:sp>
      <p:pic>
        <p:nvPicPr>
          <p:cNvPr id="9" name="Picture 13" descr="Logo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runswick Landing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50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88" y="4724400"/>
            <a:ext cx="1833677" cy="121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750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888" y="4953000"/>
            <a:ext cx="1833676" cy="1219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750 TVQ birds 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88" y="3733800"/>
            <a:ext cx="1727112" cy="14249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75260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Major IT assets including:</a:t>
            </a:r>
          </a:p>
          <a:p>
            <a:pPr marL="465138" indent="-3492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Single mode fiber optic network</a:t>
            </a:r>
          </a:p>
          <a:p>
            <a:pPr marL="465138" indent="-3492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Avaya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Definity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switch</a:t>
            </a:r>
          </a:p>
          <a:p>
            <a:pPr marL="465138" indent="-3492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Point of Presence for telephone switching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741003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2</a:t>
            </a:r>
            <a:r>
              <a:rPr lang="en-US" sz="2800" baseline="30000" dirty="0" smtClean="0">
                <a:solidFill>
                  <a:srgbClr val="000000"/>
                </a:solidFill>
                <a:latin typeface="Candara" pitchFamily="34" charset="0"/>
              </a:rPr>
              <a:t>nd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largest hotel in Maine with 115,000 square feet and 250 rooms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0927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2" descr="S:\Pictures\750 Transient Visitors Quarters\750 ex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4488" y="5334000"/>
            <a:ext cx="1833563" cy="121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Logo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runswick Landing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971800"/>
          </a:xfrm>
        </p:spPr>
        <p:txBody>
          <a:bodyPr/>
          <a:lstStyle/>
          <a:p>
            <a:pPr marL="115888" indent="0">
              <a:buClrTx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 Regional Redevelopment Authority (MRRA) is a non-profit, quasi-public organization established by Maine State Legislature to implement the Reuse Master Plan for NAS Brunswick  </a:t>
            </a:r>
          </a:p>
          <a:p>
            <a:pPr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3581400" cy="3657600"/>
          </a:xfrm>
        </p:spPr>
        <p:txBody>
          <a:bodyPr/>
          <a:lstStyle/>
          <a:p>
            <a:pPr marL="115888" indent="0"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Reuse Master Plan calls for business centers of excellence in advanced technologies for composites, IT, aerospace and renewable energy, and top notch educational facilities </a:t>
            </a:r>
          </a:p>
          <a:p>
            <a:endParaRPr lang="en-US" dirty="0"/>
          </a:p>
        </p:txBody>
      </p:sp>
      <p:pic>
        <p:nvPicPr>
          <p:cNvPr id="7" name="Content Placeholder 6" descr="Preferred_Plan_2007-09-1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1828800"/>
            <a:ext cx="4762500" cy="374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8" indent="20638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MRRA is committed to redeveloping NAS Brunswick a way that creates: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vibrant live, work, learn, and play environment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centers of excellence for technology innovation, environmental sustainability, and “green” community development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variety of corporate, business, academic, recreational, and community services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strong sense of place based on smart growth principles </a:t>
            </a:r>
            <a:endParaRPr lang="en-US" dirty="0"/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98637"/>
            <a:ext cx="7391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Targeted business sectors for redevelopment:</a:t>
            </a:r>
          </a:p>
          <a:p>
            <a:pPr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Aviation  </a:t>
            </a: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Composite Materials </a:t>
            </a: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Information Technology</a:t>
            </a: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Education </a:t>
            </a: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Alternative Energy</a:t>
            </a:r>
          </a:p>
          <a:p>
            <a:pPr marL="798513" indent="-336550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Tourism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Renewable Energy Center</a:t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B050"/>
      </a:dk1>
      <a:lt1>
        <a:sysClr val="window" lastClr="FFFFFF"/>
      </a:lt1>
      <a:dk2>
        <a:srgbClr val="0099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6126</TotalTime>
  <Words>882</Words>
  <Application>Microsoft Macintosh PowerPoint</Application>
  <PresentationFormat>On-screen Show (4:3)</PresentationFormat>
  <Paragraphs>135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Brunswick Renewable Energy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Process</dc:title>
  <dc:creator>Preferred Customer</dc:creator>
  <cp:lastModifiedBy>Harry Brown</cp:lastModifiedBy>
  <cp:revision>410</cp:revision>
  <dcterms:created xsi:type="dcterms:W3CDTF">2007-10-05T13:36:31Z</dcterms:created>
  <dcterms:modified xsi:type="dcterms:W3CDTF">2011-11-04T13:54:41Z</dcterms:modified>
</cp:coreProperties>
</file>